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B196"/>
    <a:srgbClr val="E5B0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124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3BE34B3-C3B4-430E-B28B-20E4A1EDF9AC}" type="datetimeFigureOut">
              <a:rPr lang="en-US" smtClean="0"/>
              <a:t>10/14/2014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50D6CA-1CE0-4C28-BB7C-54FAFC9F2EF0}" type="slidenum">
              <a:rPr lang="en-US" smtClean="0"/>
              <a:t>‹#›</a:t>
            </a:fld>
            <a:endParaRPr lang="en-US"/>
          </a:p>
        </p:txBody>
      </p:sp>
    </p:spTree>
    <p:extLst>
      <p:ext uri="{BB962C8B-B14F-4D97-AF65-F5344CB8AC3E}">
        <p14:creationId xmlns:p14="http://schemas.microsoft.com/office/powerpoint/2010/main" val="68326552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BE34B3-C3B4-430E-B28B-20E4A1EDF9AC}" type="datetimeFigureOut">
              <a:rPr lang="en-US" smtClean="0"/>
              <a:t>10/14/2014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50D6CA-1CE0-4C28-BB7C-54FAFC9F2EF0}" type="slidenum">
              <a:rPr lang="en-US" smtClean="0"/>
              <a:t>‹#›</a:t>
            </a:fld>
            <a:endParaRPr lang="en-US"/>
          </a:p>
        </p:txBody>
      </p:sp>
    </p:spTree>
    <p:extLst>
      <p:ext uri="{BB962C8B-B14F-4D97-AF65-F5344CB8AC3E}">
        <p14:creationId xmlns:p14="http://schemas.microsoft.com/office/powerpoint/2010/main" val="358221151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BE34B3-C3B4-430E-B28B-20E4A1EDF9AC}" type="datetimeFigureOut">
              <a:rPr lang="en-US" smtClean="0"/>
              <a:t>10/14/2014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50D6CA-1CE0-4C28-BB7C-54FAFC9F2EF0}" type="slidenum">
              <a:rPr lang="en-US" smtClean="0"/>
              <a:t>‹#›</a:t>
            </a:fld>
            <a:endParaRPr lang="en-US"/>
          </a:p>
        </p:txBody>
      </p:sp>
    </p:spTree>
    <p:extLst>
      <p:ext uri="{BB962C8B-B14F-4D97-AF65-F5344CB8AC3E}">
        <p14:creationId xmlns:p14="http://schemas.microsoft.com/office/powerpoint/2010/main" val="56831523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BE34B3-C3B4-430E-B28B-20E4A1EDF9AC}" type="datetimeFigureOut">
              <a:rPr lang="en-US" smtClean="0"/>
              <a:t>10/14/2014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50D6CA-1CE0-4C28-BB7C-54FAFC9F2EF0}" type="slidenum">
              <a:rPr lang="en-US" smtClean="0"/>
              <a:t>‹#›</a:t>
            </a:fld>
            <a:endParaRPr lang="en-US"/>
          </a:p>
        </p:txBody>
      </p:sp>
    </p:spTree>
    <p:extLst>
      <p:ext uri="{BB962C8B-B14F-4D97-AF65-F5344CB8AC3E}">
        <p14:creationId xmlns:p14="http://schemas.microsoft.com/office/powerpoint/2010/main" val="300110286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BE34B3-C3B4-430E-B28B-20E4A1EDF9AC}" type="datetimeFigureOut">
              <a:rPr lang="en-US" smtClean="0"/>
              <a:t>10/14/2014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50D6CA-1CE0-4C28-BB7C-54FAFC9F2EF0}" type="slidenum">
              <a:rPr lang="en-US" smtClean="0"/>
              <a:t>‹#›</a:t>
            </a:fld>
            <a:endParaRPr lang="en-US"/>
          </a:p>
        </p:txBody>
      </p:sp>
    </p:spTree>
    <p:extLst>
      <p:ext uri="{BB962C8B-B14F-4D97-AF65-F5344CB8AC3E}">
        <p14:creationId xmlns:p14="http://schemas.microsoft.com/office/powerpoint/2010/main" val="147170451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3BE34B3-C3B4-430E-B28B-20E4A1EDF9AC}" type="datetimeFigureOut">
              <a:rPr lang="en-US" smtClean="0"/>
              <a:t>10/14/2014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50D6CA-1CE0-4C28-BB7C-54FAFC9F2EF0}" type="slidenum">
              <a:rPr lang="en-US" smtClean="0"/>
              <a:t>‹#›</a:t>
            </a:fld>
            <a:endParaRPr lang="en-US"/>
          </a:p>
        </p:txBody>
      </p:sp>
    </p:spTree>
    <p:extLst>
      <p:ext uri="{BB962C8B-B14F-4D97-AF65-F5344CB8AC3E}">
        <p14:creationId xmlns:p14="http://schemas.microsoft.com/office/powerpoint/2010/main" val="156606182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3BE34B3-C3B4-430E-B28B-20E4A1EDF9AC}" type="datetimeFigureOut">
              <a:rPr lang="en-US" smtClean="0"/>
              <a:t>10/14/2014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50D6CA-1CE0-4C28-BB7C-54FAFC9F2EF0}" type="slidenum">
              <a:rPr lang="en-US" smtClean="0"/>
              <a:t>‹#›</a:t>
            </a:fld>
            <a:endParaRPr lang="en-US"/>
          </a:p>
        </p:txBody>
      </p:sp>
    </p:spTree>
    <p:extLst>
      <p:ext uri="{BB962C8B-B14F-4D97-AF65-F5344CB8AC3E}">
        <p14:creationId xmlns:p14="http://schemas.microsoft.com/office/powerpoint/2010/main" val="173735603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3BE34B3-C3B4-430E-B28B-20E4A1EDF9AC}" type="datetimeFigureOut">
              <a:rPr lang="en-US" smtClean="0"/>
              <a:t>10/14/2014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50D6CA-1CE0-4C28-BB7C-54FAFC9F2EF0}" type="slidenum">
              <a:rPr lang="en-US" smtClean="0"/>
              <a:t>‹#›</a:t>
            </a:fld>
            <a:endParaRPr lang="en-US"/>
          </a:p>
        </p:txBody>
      </p:sp>
    </p:spTree>
    <p:extLst>
      <p:ext uri="{BB962C8B-B14F-4D97-AF65-F5344CB8AC3E}">
        <p14:creationId xmlns:p14="http://schemas.microsoft.com/office/powerpoint/2010/main" val="1884373060"/>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BE34B3-C3B4-430E-B28B-20E4A1EDF9AC}" type="datetimeFigureOut">
              <a:rPr lang="en-US" smtClean="0"/>
              <a:t>10/14/2014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50D6CA-1CE0-4C28-BB7C-54FAFC9F2EF0}" type="slidenum">
              <a:rPr lang="en-US" smtClean="0"/>
              <a:t>‹#›</a:t>
            </a:fld>
            <a:endParaRPr lang="en-US"/>
          </a:p>
        </p:txBody>
      </p:sp>
    </p:spTree>
    <p:extLst>
      <p:ext uri="{BB962C8B-B14F-4D97-AF65-F5344CB8AC3E}">
        <p14:creationId xmlns:p14="http://schemas.microsoft.com/office/powerpoint/2010/main" val="101210782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BE34B3-C3B4-430E-B28B-20E4A1EDF9AC}" type="datetimeFigureOut">
              <a:rPr lang="en-US" smtClean="0"/>
              <a:t>10/14/2014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50D6CA-1CE0-4C28-BB7C-54FAFC9F2EF0}" type="slidenum">
              <a:rPr lang="en-US" smtClean="0"/>
              <a:t>‹#›</a:t>
            </a:fld>
            <a:endParaRPr lang="en-US"/>
          </a:p>
        </p:txBody>
      </p:sp>
    </p:spTree>
    <p:extLst>
      <p:ext uri="{BB962C8B-B14F-4D97-AF65-F5344CB8AC3E}">
        <p14:creationId xmlns:p14="http://schemas.microsoft.com/office/powerpoint/2010/main" val="158934192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BE34B3-C3B4-430E-B28B-20E4A1EDF9AC}" type="datetimeFigureOut">
              <a:rPr lang="en-US" smtClean="0"/>
              <a:t>10/14/2014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50D6CA-1CE0-4C28-BB7C-54FAFC9F2EF0}" type="slidenum">
              <a:rPr lang="en-US" smtClean="0"/>
              <a:t>‹#›</a:t>
            </a:fld>
            <a:endParaRPr lang="en-US"/>
          </a:p>
        </p:txBody>
      </p:sp>
    </p:spTree>
    <p:extLst>
      <p:ext uri="{BB962C8B-B14F-4D97-AF65-F5344CB8AC3E}">
        <p14:creationId xmlns:p14="http://schemas.microsoft.com/office/powerpoint/2010/main" val="166511058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BE34B3-C3B4-430E-B28B-20E4A1EDF9AC}" type="datetimeFigureOut">
              <a:rPr lang="en-US" smtClean="0"/>
              <a:t>10/14/2014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0D6CA-1CE0-4C28-BB7C-54FAFC9F2EF0}" type="slidenum">
              <a:rPr lang="en-US" smtClean="0"/>
              <a:t>‹#›</a:t>
            </a:fld>
            <a:endParaRPr lang="en-US"/>
          </a:p>
        </p:txBody>
      </p:sp>
    </p:spTree>
    <p:extLst>
      <p:ext uri="{BB962C8B-B14F-4D97-AF65-F5344CB8AC3E}">
        <p14:creationId xmlns:p14="http://schemas.microsoft.com/office/powerpoint/2010/main" val="3547097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412" r="6590"/>
          <a:stretch/>
        </p:blipFill>
        <p:spPr>
          <a:xfrm>
            <a:off x="0" y="0"/>
            <a:ext cx="9144000" cy="6858000"/>
          </a:xfrm>
          <a:prstGeom prst="rect">
            <a:avLst/>
          </a:prstGeom>
        </p:spPr>
      </p:pic>
    </p:spTree>
    <p:extLst>
      <p:ext uri="{BB962C8B-B14F-4D97-AF65-F5344CB8AC3E}">
        <p14:creationId xmlns:p14="http://schemas.microsoft.com/office/powerpoint/2010/main" val="36981745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4761470" cy="6986528"/>
          </a:xfrm>
          <a:prstGeom prst="rect">
            <a:avLst/>
          </a:prstGeom>
          <a:solidFill>
            <a:schemeClr val="tx2">
              <a:lumMod val="60000"/>
              <a:lumOff val="40000"/>
            </a:schemeClr>
          </a:solidFill>
        </p:spPr>
        <p:txBody>
          <a:bodyPr wrap="square" rtlCol="0">
            <a:spAutoFit/>
          </a:bodyPr>
          <a:lstStyle/>
          <a:p>
            <a:r>
              <a:rPr lang="en-US" sz="3200" dirty="0"/>
              <a:t>John 12.4-6:  But Judas Iscariot, one of his disciples (the one who was going to betray him) said, “</a:t>
            </a:r>
            <a:r>
              <a:rPr lang="en-US" sz="3200" b="1" dirty="0">
                <a:solidFill>
                  <a:srgbClr val="FFFF00"/>
                </a:solidFill>
              </a:rPr>
              <a:t>Why wasn't this oil sold for three hundred silver coins and the money given to the poor?</a:t>
            </a:r>
            <a:r>
              <a:rPr lang="en-US" sz="3200" dirty="0"/>
              <a:t>”  (Now Judas said this not because he was concerned about the poor, but because he was a thief. As keeper of the money box, he used to steal what was put into it.)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8291" y="7892"/>
            <a:ext cx="4382530" cy="328689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4649" y="2125512"/>
            <a:ext cx="4399351" cy="4399351"/>
          </a:xfrm>
          <a:prstGeom prst="rect">
            <a:avLst/>
          </a:prstGeom>
        </p:spPr>
      </p:pic>
      <p:sp>
        <p:nvSpPr>
          <p:cNvPr id="7" name="TextBox 6"/>
          <p:cNvSpPr txBox="1"/>
          <p:nvPr/>
        </p:nvSpPr>
        <p:spPr>
          <a:xfrm>
            <a:off x="4761470" y="6524863"/>
            <a:ext cx="4382530" cy="461665"/>
          </a:xfrm>
          <a:prstGeom prst="rect">
            <a:avLst/>
          </a:prstGeom>
          <a:solidFill>
            <a:schemeClr val="bg1"/>
          </a:solidFill>
        </p:spPr>
        <p:txBody>
          <a:bodyPr wrap="square" rtlCol="0">
            <a:spAutoFit/>
          </a:bodyPr>
          <a:lstStyle/>
          <a:p>
            <a:pPr algn="r"/>
            <a:r>
              <a:rPr lang="en-US" sz="2400" dirty="0" smtClean="0">
                <a:solidFill>
                  <a:schemeClr val="accent6">
                    <a:lumMod val="50000"/>
                  </a:schemeClr>
                </a:solidFill>
              </a:rPr>
              <a:t>photo from ausliebezumduft.de</a:t>
            </a:r>
            <a:endParaRPr lang="en-US" sz="2400" dirty="0">
              <a:solidFill>
                <a:schemeClr val="accent6">
                  <a:lumMod val="50000"/>
                </a:schemeClr>
              </a:solidFill>
            </a:endParaRPr>
          </a:p>
        </p:txBody>
      </p:sp>
    </p:spTree>
    <p:extLst>
      <p:ext uri="{BB962C8B-B14F-4D97-AF65-F5344CB8AC3E}">
        <p14:creationId xmlns:p14="http://schemas.microsoft.com/office/powerpoint/2010/main" val="163918575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986528"/>
          </a:xfrm>
          <a:prstGeom prst="rect">
            <a:avLst/>
          </a:prstGeom>
          <a:solidFill>
            <a:schemeClr val="tx2">
              <a:lumMod val="60000"/>
              <a:lumOff val="40000"/>
            </a:schemeClr>
          </a:solidFill>
        </p:spPr>
        <p:txBody>
          <a:bodyPr wrap="square" rtlCol="0">
            <a:spAutoFit/>
          </a:bodyPr>
          <a:lstStyle/>
          <a:p>
            <a:r>
              <a:rPr lang="en-US" sz="3200" dirty="0"/>
              <a:t>John 12.7-8:  So Jesus said, “Leave her alone. </a:t>
            </a:r>
            <a:endParaRPr lang="en-US" sz="3200" dirty="0" smtClean="0"/>
          </a:p>
          <a:p>
            <a:r>
              <a:rPr lang="en-US" sz="3200" dirty="0" smtClean="0"/>
              <a:t>She has kept it for the day of my burial. </a:t>
            </a:r>
          </a:p>
          <a:p>
            <a:r>
              <a:rPr lang="en-US" sz="3200" dirty="0" smtClean="0"/>
              <a:t>For you will always have the poor with </a:t>
            </a:r>
          </a:p>
          <a:p>
            <a:r>
              <a:rPr lang="en-US" sz="3200" dirty="0" smtClean="0"/>
              <a:t>you, but you will not always have me!”</a:t>
            </a:r>
          </a:p>
          <a:p>
            <a:endParaRPr lang="en-US" sz="3200" dirty="0"/>
          </a:p>
          <a:p>
            <a:endParaRPr lang="en-US" sz="3200" dirty="0" smtClean="0"/>
          </a:p>
          <a:p>
            <a:endParaRPr lang="en-US" sz="3200" dirty="0"/>
          </a:p>
          <a:p>
            <a:endParaRPr lang="en-US" sz="3200" dirty="0" smtClean="0"/>
          </a:p>
          <a:p>
            <a:endParaRPr lang="en-US" sz="3200" dirty="0"/>
          </a:p>
          <a:p>
            <a:endParaRPr lang="en-US" sz="3200" dirty="0" smtClean="0"/>
          </a:p>
          <a:p>
            <a:endParaRPr lang="en-US" sz="3200" dirty="0"/>
          </a:p>
          <a:p>
            <a:endParaRPr lang="en-US" sz="3200" dirty="0" smtClean="0"/>
          </a:p>
          <a:p>
            <a:endParaRPr lang="en-US" sz="3200" dirty="0"/>
          </a:p>
          <a:p>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8256" y="2587176"/>
            <a:ext cx="4399351" cy="439935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87177"/>
            <a:ext cx="5865800" cy="4399351"/>
          </a:xfrm>
          <a:prstGeom prst="rect">
            <a:avLst/>
          </a:prstGeom>
        </p:spPr>
      </p:pic>
    </p:spTree>
    <p:extLst>
      <p:ext uri="{BB962C8B-B14F-4D97-AF65-F5344CB8AC3E}">
        <p14:creationId xmlns:p14="http://schemas.microsoft.com/office/powerpoint/2010/main" val="392560204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986528"/>
          </a:xfrm>
          <a:prstGeom prst="rect">
            <a:avLst/>
          </a:prstGeom>
          <a:solidFill>
            <a:schemeClr val="tx2">
              <a:lumMod val="60000"/>
              <a:lumOff val="40000"/>
            </a:schemeClr>
          </a:solidFill>
        </p:spPr>
        <p:txBody>
          <a:bodyPr wrap="square" rtlCol="0">
            <a:spAutoFit/>
          </a:bodyPr>
          <a:lstStyle/>
          <a:p>
            <a:r>
              <a:rPr lang="en-US" sz="3200" dirty="0"/>
              <a:t>John 12.7-8:  </a:t>
            </a:r>
            <a:r>
              <a:rPr lang="en-US" sz="3200" b="1" dirty="0">
                <a:solidFill>
                  <a:srgbClr val="FFFF00"/>
                </a:solidFill>
              </a:rPr>
              <a:t>So Jesus said, “Leave her alone. </a:t>
            </a:r>
            <a:endParaRPr lang="en-US" sz="3200" b="1" dirty="0" smtClean="0">
              <a:solidFill>
                <a:srgbClr val="FFFF00"/>
              </a:solidFill>
            </a:endParaRPr>
          </a:p>
          <a:p>
            <a:r>
              <a:rPr lang="en-US" sz="3200" b="1" dirty="0" smtClean="0">
                <a:solidFill>
                  <a:srgbClr val="FFFF00"/>
                </a:solidFill>
              </a:rPr>
              <a:t>She has kept it for the day of my burial. </a:t>
            </a:r>
          </a:p>
          <a:p>
            <a:r>
              <a:rPr lang="en-US" sz="3200" dirty="0" smtClean="0"/>
              <a:t>For you will always have the poor with </a:t>
            </a:r>
          </a:p>
          <a:p>
            <a:r>
              <a:rPr lang="en-US" sz="3200" dirty="0" smtClean="0"/>
              <a:t>you, but you will not always have me!”</a:t>
            </a:r>
          </a:p>
          <a:p>
            <a:endParaRPr lang="en-US" sz="3200" b="1" dirty="0"/>
          </a:p>
          <a:p>
            <a:pPr lvl="5"/>
            <a:r>
              <a:rPr lang="en-US" sz="3200" b="1" dirty="0">
                <a:solidFill>
                  <a:srgbClr val="FFFF00"/>
                </a:solidFill>
              </a:rPr>
              <a:t>“You must pardon her, that she would keep it for the day of my burial.” </a:t>
            </a:r>
            <a:endParaRPr lang="en-US" sz="3200" b="1" dirty="0" smtClean="0">
              <a:solidFill>
                <a:srgbClr val="FFFF00"/>
              </a:solidFill>
            </a:endParaRPr>
          </a:p>
          <a:p>
            <a:pPr lvl="5"/>
            <a:endParaRPr lang="en-US" sz="3200" b="1" dirty="0">
              <a:solidFill>
                <a:srgbClr val="FFFF00"/>
              </a:solidFill>
            </a:endParaRPr>
          </a:p>
          <a:p>
            <a:r>
              <a:rPr lang="en-US" sz="3200" dirty="0" smtClean="0">
                <a:solidFill>
                  <a:schemeClr val="accent2">
                    <a:lumMod val="50000"/>
                  </a:schemeClr>
                </a:solidFill>
              </a:rPr>
              <a:t>According to Deuteronomy, there should be no poor in Israel, but the people failed to keep the covenant.  </a:t>
            </a:r>
          </a:p>
          <a:p>
            <a:endParaRPr lang="en-US" sz="3200" dirty="0">
              <a:solidFill>
                <a:schemeClr val="accent2">
                  <a:lumMod val="50000"/>
                </a:schemeClr>
              </a:solidFill>
            </a:endParaRPr>
          </a:p>
          <a:p>
            <a:r>
              <a:rPr lang="en-US" sz="3200" dirty="0" smtClean="0">
                <a:solidFill>
                  <a:schemeClr val="accent2">
                    <a:lumMod val="50000"/>
                  </a:schemeClr>
                </a:solidFill>
              </a:rPr>
              <a:t>Now they need the Greater Moses Prophet to reverse the curse of poverty and bring repentance.</a:t>
            </a:r>
          </a:p>
          <a:p>
            <a:endParaRPr lang="en-US" sz="3200" dirty="0">
              <a:solidFill>
                <a:schemeClr val="accent2">
                  <a:lumMod val="50000"/>
                </a:schemeClr>
              </a:solidFill>
            </a:endParaRPr>
          </a:p>
        </p:txBody>
      </p:sp>
      <p:cxnSp>
        <p:nvCxnSpPr>
          <p:cNvPr id="4" name="Straight Arrow Connector 3"/>
          <p:cNvCxnSpPr/>
          <p:nvPr/>
        </p:nvCxnSpPr>
        <p:spPr>
          <a:xfrm>
            <a:off x="7142205" y="593124"/>
            <a:ext cx="0" cy="1886465"/>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844378" y="1536356"/>
            <a:ext cx="0" cy="2360141"/>
          </a:xfrm>
          <a:prstGeom prst="straightConnector1">
            <a:avLst/>
          </a:prstGeom>
          <a:ln w="508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466460"/>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973" b="55405"/>
          <a:stretch/>
        </p:blipFill>
        <p:spPr>
          <a:xfrm>
            <a:off x="0" y="3539430"/>
            <a:ext cx="9144000" cy="3383280"/>
          </a:xfrm>
          <a:prstGeom prst="rect">
            <a:avLst/>
          </a:prstGeom>
        </p:spPr>
      </p:pic>
      <p:sp>
        <p:nvSpPr>
          <p:cNvPr id="4" name="TextBox 3"/>
          <p:cNvSpPr txBox="1"/>
          <p:nvPr/>
        </p:nvSpPr>
        <p:spPr>
          <a:xfrm>
            <a:off x="0" y="0"/>
            <a:ext cx="9144000" cy="3539430"/>
          </a:xfrm>
          <a:prstGeom prst="rect">
            <a:avLst/>
          </a:prstGeom>
          <a:solidFill>
            <a:schemeClr val="accent1">
              <a:lumMod val="60000"/>
              <a:lumOff val="40000"/>
            </a:schemeClr>
          </a:solidFill>
        </p:spPr>
        <p:txBody>
          <a:bodyPr wrap="square" rtlCol="0">
            <a:spAutoFit/>
          </a:bodyPr>
          <a:lstStyle/>
          <a:p>
            <a:r>
              <a:rPr lang="en-US" sz="3200" dirty="0"/>
              <a:t>John 12.9-11:  Now a large crowd of Judeans learned that Jesus was there, and so they came not only because of him but also to see Lazarus whom he had raised from the dead. So the chief priests planned to kill Lazarus too, for on account of him many of the Jewish people from Jerusalem were going away and believing in Jesus.</a:t>
            </a:r>
          </a:p>
        </p:txBody>
      </p:sp>
      <p:sp>
        <p:nvSpPr>
          <p:cNvPr id="5" name="TextBox 4"/>
          <p:cNvSpPr txBox="1"/>
          <p:nvPr/>
        </p:nvSpPr>
        <p:spPr>
          <a:xfrm>
            <a:off x="0" y="3539430"/>
            <a:ext cx="9144000" cy="461665"/>
          </a:xfrm>
          <a:prstGeom prst="rect">
            <a:avLst/>
          </a:prstGeom>
          <a:noFill/>
        </p:spPr>
        <p:txBody>
          <a:bodyPr wrap="square" rtlCol="0">
            <a:spAutoFit/>
          </a:bodyPr>
          <a:lstStyle/>
          <a:p>
            <a:pPr algn="ctr"/>
            <a:r>
              <a:rPr lang="en-US" sz="2400" dirty="0" smtClean="0"/>
              <a:t>Eric Matson Collection ©2009 Todd Bolen / LifeintheHolyLand.com</a:t>
            </a:r>
            <a:endParaRPr lang="en-US" sz="2400" dirty="0"/>
          </a:p>
        </p:txBody>
      </p:sp>
    </p:spTree>
    <p:extLst>
      <p:ext uri="{BB962C8B-B14F-4D97-AF65-F5344CB8AC3E}">
        <p14:creationId xmlns:p14="http://schemas.microsoft.com/office/powerpoint/2010/main" val="215436999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1249" r="21218" b="15"/>
          <a:stretch/>
        </p:blipFill>
        <p:spPr>
          <a:xfrm>
            <a:off x="0" y="0"/>
            <a:ext cx="9144000" cy="6858000"/>
          </a:xfrm>
          <a:prstGeom prst="rect">
            <a:avLst/>
          </a:prstGeom>
        </p:spPr>
      </p:pic>
      <p:sp>
        <p:nvSpPr>
          <p:cNvPr id="5" name="TextBox 4"/>
          <p:cNvSpPr txBox="1"/>
          <p:nvPr/>
        </p:nvSpPr>
        <p:spPr>
          <a:xfrm>
            <a:off x="0" y="-2145"/>
            <a:ext cx="9144000" cy="3046988"/>
          </a:xfrm>
          <a:prstGeom prst="rect">
            <a:avLst/>
          </a:prstGeom>
          <a:solidFill>
            <a:schemeClr val="tx2">
              <a:lumMod val="60000"/>
              <a:lumOff val="40000"/>
            </a:schemeClr>
          </a:solidFill>
        </p:spPr>
        <p:txBody>
          <a:bodyPr wrap="square" rtlCol="0">
            <a:spAutoFit/>
          </a:bodyPr>
          <a:lstStyle/>
          <a:p>
            <a:r>
              <a:rPr lang="en-US" sz="3200" dirty="0" smtClean="0"/>
              <a:t>John 12.12-13:  The next day the large crowd that had come to the feast heard that Jesus was coming to Jerusalem.  So they took branches of palm trees and went out to meet him. They began to shout, “</a:t>
            </a:r>
            <a:r>
              <a:rPr lang="en-US" sz="3200" b="1" dirty="0" smtClean="0">
                <a:solidFill>
                  <a:srgbClr val="FFFF00"/>
                </a:solidFill>
              </a:rPr>
              <a:t>Hosanna! Blessed is the one who comes in the name of the Lord! Blessed is the king of Israel!</a:t>
            </a:r>
            <a:r>
              <a:rPr lang="en-US" sz="3200" dirty="0" smtClean="0"/>
              <a:t>”</a:t>
            </a:r>
            <a:endParaRPr lang="en-US" sz="3200" dirty="0"/>
          </a:p>
        </p:txBody>
      </p:sp>
      <p:sp>
        <p:nvSpPr>
          <p:cNvPr id="6" name="TextBox 5"/>
          <p:cNvSpPr txBox="1"/>
          <p:nvPr/>
        </p:nvSpPr>
        <p:spPr>
          <a:xfrm>
            <a:off x="0" y="4381273"/>
            <a:ext cx="2763297" cy="830997"/>
          </a:xfrm>
          <a:prstGeom prst="rect">
            <a:avLst/>
          </a:prstGeom>
          <a:noFill/>
        </p:spPr>
        <p:txBody>
          <a:bodyPr wrap="square" rtlCol="0">
            <a:spAutoFit/>
          </a:bodyPr>
          <a:lstStyle/>
          <a:p>
            <a:r>
              <a:rPr lang="en-US" sz="2400" dirty="0" smtClean="0"/>
              <a:t>© 2012 Todd Bolen  BiblePlaces.com</a:t>
            </a:r>
            <a:endParaRPr lang="en-US" sz="2400" dirty="0"/>
          </a:p>
        </p:txBody>
      </p:sp>
    </p:spTree>
    <p:extLst>
      <p:ext uri="{BB962C8B-B14F-4D97-AF65-F5344CB8AC3E}">
        <p14:creationId xmlns:p14="http://schemas.microsoft.com/office/powerpoint/2010/main" val="111268010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8162"/>
            <a:ext cx="9144000" cy="5189838"/>
          </a:xfrm>
          <a:prstGeom prst="rect">
            <a:avLst/>
          </a:prstGeom>
        </p:spPr>
      </p:pic>
      <p:sp>
        <p:nvSpPr>
          <p:cNvPr id="5" name="TextBox 4"/>
          <p:cNvSpPr txBox="1"/>
          <p:nvPr/>
        </p:nvSpPr>
        <p:spPr>
          <a:xfrm>
            <a:off x="0" y="-2145"/>
            <a:ext cx="9144000" cy="2062103"/>
          </a:xfrm>
          <a:prstGeom prst="rect">
            <a:avLst/>
          </a:prstGeom>
          <a:solidFill>
            <a:schemeClr val="accent5">
              <a:lumMod val="60000"/>
              <a:lumOff val="40000"/>
            </a:schemeClr>
          </a:solidFill>
        </p:spPr>
        <p:txBody>
          <a:bodyPr wrap="square" rtlCol="0">
            <a:spAutoFit/>
          </a:bodyPr>
          <a:lstStyle/>
          <a:p>
            <a:r>
              <a:rPr lang="en-US" sz="3200" dirty="0"/>
              <a:t>John 12.14-15:  Jesus found a young donkey and sat on it, just as it is written, “Do not be afraid, people of Zion; look, your king is coming, seated on a donkey's colt!”</a:t>
            </a:r>
          </a:p>
        </p:txBody>
      </p:sp>
      <p:sp>
        <p:nvSpPr>
          <p:cNvPr id="4" name="TextBox 3"/>
          <p:cNvSpPr txBox="1"/>
          <p:nvPr/>
        </p:nvSpPr>
        <p:spPr>
          <a:xfrm>
            <a:off x="4761470" y="6396335"/>
            <a:ext cx="4382530" cy="461665"/>
          </a:xfrm>
          <a:prstGeom prst="rect">
            <a:avLst/>
          </a:prstGeom>
          <a:solidFill>
            <a:srgbClr val="E5B061"/>
          </a:solidFill>
        </p:spPr>
        <p:txBody>
          <a:bodyPr wrap="square" rtlCol="0">
            <a:spAutoFit/>
          </a:bodyPr>
          <a:lstStyle/>
          <a:p>
            <a:pPr algn="r"/>
            <a:r>
              <a:rPr lang="en-US" sz="2400" dirty="0" smtClean="0">
                <a:solidFill>
                  <a:schemeClr val="accent6">
                    <a:lumMod val="50000"/>
                  </a:schemeClr>
                </a:solidFill>
              </a:rPr>
              <a:t>Jesus Revealed © Big Book Media</a:t>
            </a:r>
            <a:endParaRPr lang="en-US" sz="2400" dirty="0">
              <a:solidFill>
                <a:schemeClr val="accent6">
                  <a:lumMod val="50000"/>
                </a:schemeClr>
              </a:solidFill>
            </a:endParaRPr>
          </a:p>
        </p:txBody>
      </p:sp>
    </p:spTree>
    <p:extLst>
      <p:ext uri="{BB962C8B-B14F-4D97-AF65-F5344CB8AC3E}">
        <p14:creationId xmlns:p14="http://schemas.microsoft.com/office/powerpoint/2010/main" val="150554231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145"/>
            <a:ext cx="9144000" cy="6986528"/>
          </a:xfrm>
          <a:prstGeom prst="rect">
            <a:avLst/>
          </a:prstGeom>
          <a:solidFill>
            <a:schemeClr val="accent5">
              <a:lumMod val="60000"/>
              <a:lumOff val="40000"/>
            </a:schemeClr>
          </a:solidFill>
        </p:spPr>
        <p:txBody>
          <a:bodyPr wrap="square" rtlCol="0">
            <a:spAutoFit/>
          </a:bodyPr>
          <a:lstStyle/>
          <a:p>
            <a:r>
              <a:rPr lang="en-US" sz="3200" dirty="0"/>
              <a:t>John 12.16-19:  (His disciples did not understand these things when they first happened, but when Jesus was glorified, then they remembered that these things were written about him and that these things had happened to him.)  So the crowd who had been with him when he called Lazarus out of the tomb and raised him from the dead were continuing to testify about it.  Because they had heard that Jesus had performed this miraculous sign, the crowd went out to meet him.  Thus the Pharisees said to one another, “You see that you can do nothing. Look, the world has run off after him</a:t>
            </a:r>
            <a:r>
              <a:rPr lang="en-US" sz="3200" dirty="0" smtClean="0"/>
              <a:t>!”</a:t>
            </a:r>
          </a:p>
          <a:p>
            <a:endParaRPr lang="en-US" sz="3200" dirty="0"/>
          </a:p>
          <a:p>
            <a:endParaRPr lang="en-US" sz="3200" dirty="0"/>
          </a:p>
        </p:txBody>
      </p:sp>
    </p:spTree>
    <p:extLst>
      <p:ext uri="{BB962C8B-B14F-4D97-AF65-F5344CB8AC3E}">
        <p14:creationId xmlns:p14="http://schemas.microsoft.com/office/powerpoint/2010/main" val="300045487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 y="1506071"/>
            <a:ext cx="9144000" cy="1754326"/>
          </a:xfrm>
          <a:prstGeom prst="rect">
            <a:avLst/>
          </a:prstGeom>
          <a:noFill/>
        </p:spPr>
        <p:txBody>
          <a:bodyPr wrap="square" rtlCol="0">
            <a:spAutoFit/>
          </a:bodyPr>
          <a:lstStyle/>
          <a:p>
            <a:pPr algn="ctr"/>
            <a:r>
              <a:rPr lang="en-US" sz="3600" dirty="0" smtClean="0"/>
              <a:t>How much are you willing to worship?</a:t>
            </a:r>
          </a:p>
          <a:p>
            <a:pPr algn="ctr"/>
            <a:endParaRPr lang="en-US" sz="3600" dirty="0"/>
          </a:p>
          <a:p>
            <a:pPr algn="ctr"/>
            <a:r>
              <a:rPr lang="en-US" sz="3600" dirty="0" smtClean="0"/>
              <a:t>What are you willing to sacrifice for worship?</a:t>
            </a:r>
            <a:endParaRPr lang="en-US" sz="3600" dirty="0"/>
          </a:p>
        </p:txBody>
      </p:sp>
    </p:spTree>
    <p:extLst>
      <p:ext uri="{BB962C8B-B14F-4D97-AF65-F5344CB8AC3E}">
        <p14:creationId xmlns:p14="http://schemas.microsoft.com/office/powerpoint/2010/main" val="49611214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986528"/>
          </a:xfrm>
          <a:prstGeom prst="rect">
            <a:avLst/>
          </a:prstGeom>
          <a:solidFill>
            <a:schemeClr val="tx2">
              <a:lumMod val="60000"/>
              <a:lumOff val="40000"/>
            </a:schemeClr>
          </a:solidFill>
        </p:spPr>
        <p:txBody>
          <a:bodyPr wrap="square" rtlCol="0">
            <a:spAutoFit/>
          </a:bodyPr>
          <a:lstStyle/>
          <a:p>
            <a:r>
              <a:rPr lang="en-US" sz="3200" dirty="0"/>
              <a:t>John 11.47-48 NET:  So the chief priests and the Pharisees called the council together and said, “What are we doing? For this man is performing many miraculous signs.  If we allow him to go on in this way, everyone will believe in him, and the Romans will come and take away our </a:t>
            </a:r>
            <a:r>
              <a:rPr lang="en-US" sz="3200" b="1" dirty="0">
                <a:solidFill>
                  <a:srgbClr val="FFFF00"/>
                </a:solidFill>
              </a:rPr>
              <a:t>sanctuary</a:t>
            </a:r>
            <a:r>
              <a:rPr lang="en-US" sz="3200" dirty="0">
                <a:solidFill>
                  <a:srgbClr val="FFFF00"/>
                </a:solidFill>
              </a:rPr>
              <a:t> </a:t>
            </a:r>
            <a:r>
              <a:rPr lang="en-US" sz="3200" dirty="0"/>
              <a:t>and our nation</a:t>
            </a:r>
            <a:r>
              <a:rPr lang="en-US" sz="3200" dirty="0" smtClean="0"/>
              <a:t>.”</a:t>
            </a:r>
          </a:p>
          <a:p>
            <a:endParaRPr lang="en-US" sz="3200" dirty="0"/>
          </a:p>
          <a:p>
            <a:endParaRPr lang="en-US" sz="3200" b="1" dirty="0" smtClean="0">
              <a:solidFill>
                <a:srgbClr val="FFFF00"/>
              </a:solidFill>
              <a:latin typeface="Times New Roman" panose="02020603050405020304" pitchFamily="18" charset="0"/>
              <a:cs typeface="Times New Roman" panose="02020603050405020304" pitchFamily="18" charset="0"/>
            </a:endParaRPr>
          </a:p>
          <a:p>
            <a:r>
              <a:rPr lang="el-GR" sz="3200" b="1" dirty="0" smtClean="0">
                <a:solidFill>
                  <a:srgbClr val="FFFF00"/>
                </a:solidFill>
                <a:latin typeface="Times New Roman" panose="02020603050405020304" pitchFamily="18" charset="0"/>
                <a:cs typeface="Times New Roman" panose="02020603050405020304" pitchFamily="18" charset="0"/>
              </a:rPr>
              <a:t>τόπος</a:t>
            </a:r>
            <a:r>
              <a:rPr lang="en-US" sz="3200" b="1" dirty="0" smtClean="0">
                <a:solidFill>
                  <a:srgbClr val="FFFF00"/>
                </a:solidFill>
              </a:rPr>
              <a:t> [TAH-</a:t>
            </a:r>
            <a:r>
              <a:rPr lang="en-US" sz="3200" b="1" dirty="0" err="1" smtClean="0">
                <a:solidFill>
                  <a:srgbClr val="FFFF00"/>
                </a:solidFill>
              </a:rPr>
              <a:t>pahs</a:t>
            </a:r>
            <a:r>
              <a:rPr lang="en-US" sz="3200" b="1" dirty="0" smtClean="0">
                <a:solidFill>
                  <a:srgbClr val="FFFF00"/>
                </a:solidFill>
              </a:rPr>
              <a:t>] = “place,” </a:t>
            </a:r>
          </a:p>
          <a:p>
            <a:pPr lvl="1"/>
            <a:r>
              <a:rPr lang="en-US" sz="3200" b="1" dirty="0" smtClean="0">
                <a:solidFill>
                  <a:srgbClr val="FFFF00"/>
                </a:solidFill>
              </a:rPr>
              <a:t>most likely referring to the Temple, but possibly to Jerusalem or even their position of authority.</a:t>
            </a:r>
          </a:p>
          <a:p>
            <a:pPr lvl="1"/>
            <a:endParaRPr lang="en-US" sz="3200" b="1" dirty="0">
              <a:solidFill>
                <a:srgbClr val="FFFF00"/>
              </a:solidFill>
            </a:endParaRPr>
          </a:p>
          <a:p>
            <a:pPr lvl="1"/>
            <a:endParaRPr lang="en-US" sz="3200" b="1" dirty="0" smtClean="0">
              <a:solidFill>
                <a:srgbClr val="FFFF00"/>
              </a:solidFill>
            </a:endParaRPr>
          </a:p>
          <a:p>
            <a:pPr lvl="1"/>
            <a:endParaRPr lang="en-US" sz="3200" dirty="0">
              <a:solidFill>
                <a:srgbClr val="FFFF00"/>
              </a:solidFill>
            </a:endParaRPr>
          </a:p>
        </p:txBody>
      </p:sp>
      <p:cxnSp>
        <p:nvCxnSpPr>
          <p:cNvPr id="4" name="Straight Arrow Connector 3"/>
          <p:cNvCxnSpPr/>
          <p:nvPr/>
        </p:nvCxnSpPr>
        <p:spPr>
          <a:xfrm flipH="1">
            <a:off x="1408386" y="2995448"/>
            <a:ext cx="3037491" cy="89338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63399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986528"/>
          </a:xfrm>
          <a:prstGeom prst="rect">
            <a:avLst/>
          </a:prstGeom>
          <a:solidFill>
            <a:schemeClr val="tx2">
              <a:lumMod val="60000"/>
              <a:lumOff val="40000"/>
            </a:schemeClr>
          </a:solidFill>
        </p:spPr>
        <p:txBody>
          <a:bodyPr wrap="square" rtlCol="0">
            <a:spAutoFit/>
          </a:bodyPr>
          <a:lstStyle/>
          <a:p>
            <a:r>
              <a:rPr lang="el-GR" sz="3200" b="1" dirty="0">
                <a:solidFill>
                  <a:srgbClr val="FFFF00"/>
                </a:solidFill>
                <a:latin typeface="Times New Roman" panose="02020603050405020304" pitchFamily="18" charset="0"/>
                <a:cs typeface="Times New Roman" panose="02020603050405020304" pitchFamily="18" charset="0"/>
              </a:rPr>
              <a:t>Καϊάφας</a:t>
            </a:r>
            <a:r>
              <a:rPr lang="el-GR" sz="3200" b="1" dirty="0">
                <a:solidFill>
                  <a:srgbClr val="FFFF00"/>
                </a:solidFill>
              </a:rPr>
              <a:t> </a:t>
            </a:r>
            <a:r>
              <a:rPr lang="en-US" sz="3200" b="1" dirty="0" smtClean="0">
                <a:solidFill>
                  <a:srgbClr val="FFFF00"/>
                </a:solidFill>
              </a:rPr>
              <a:t>[</a:t>
            </a:r>
            <a:r>
              <a:rPr lang="en-US" sz="3200" b="1" dirty="0" err="1" smtClean="0">
                <a:solidFill>
                  <a:srgbClr val="FFFF00"/>
                </a:solidFill>
              </a:rPr>
              <a:t>kah</a:t>
            </a:r>
            <a:r>
              <a:rPr lang="en-US" sz="3200" b="1" dirty="0" smtClean="0">
                <a:solidFill>
                  <a:srgbClr val="FFFF00"/>
                </a:solidFill>
              </a:rPr>
              <a:t>-</a:t>
            </a:r>
            <a:r>
              <a:rPr lang="en-US" sz="3200" b="1" dirty="0" err="1" smtClean="0">
                <a:solidFill>
                  <a:srgbClr val="FFFF00"/>
                </a:solidFill>
              </a:rPr>
              <a:t>ee</a:t>
            </a:r>
            <a:r>
              <a:rPr lang="en-US" sz="3200" b="1" dirty="0" smtClean="0">
                <a:solidFill>
                  <a:srgbClr val="FFFF00"/>
                </a:solidFill>
              </a:rPr>
              <a:t>-AH-</a:t>
            </a:r>
            <a:r>
              <a:rPr lang="en-US" sz="3200" b="1" dirty="0" err="1" smtClean="0">
                <a:solidFill>
                  <a:srgbClr val="FFFF00"/>
                </a:solidFill>
              </a:rPr>
              <a:t>fahs</a:t>
            </a:r>
            <a:r>
              <a:rPr lang="en-US" sz="3200" b="1" dirty="0" smtClean="0">
                <a:solidFill>
                  <a:srgbClr val="FFFF00"/>
                </a:solidFill>
              </a:rPr>
              <a:t>] was high priest AD18-36</a:t>
            </a:r>
          </a:p>
          <a:p>
            <a:endParaRPr lang="en-US" sz="3200" dirty="0"/>
          </a:p>
          <a:p>
            <a:endParaRPr lang="en-US" sz="3200" dirty="0" smtClean="0"/>
          </a:p>
          <a:p>
            <a:r>
              <a:rPr lang="en-US" sz="3200" dirty="0" smtClean="0"/>
              <a:t>John </a:t>
            </a:r>
            <a:r>
              <a:rPr lang="en-US" sz="3200" dirty="0"/>
              <a:t>11.49-52:  Then one of them, </a:t>
            </a:r>
            <a:r>
              <a:rPr lang="en-US" sz="3200" b="1" dirty="0">
                <a:solidFill>
                  <a:srgbClr val="FFFF00"/>
                </a:solidFill>
              </a:rPr>
              <a:t>Caiaphas</a:t>
            </a:r>
            <a:r>
              <a:rPr lang="en-US" sz="3200" dirty="0"/>
              <a:t>, who was high priest that year, said, “You know nothing at all!  You do not realize that it is more to your advantage to have one man die for the people than for the whole nation to perish.”  (Now he did not say this on his own, but because he was high priest that year, he prophesied that Jesus was going to die for the Jewish nation, and not for the Jewish nation only, but to gather together into one the children of God who are scattered</a:t>
            </a:r>
            <a:r>
              <a:rPr lang="en-US" sz="3200" dirty="0" smtClean="0"/>
              <a:t>.)</a:t>
            </a:r>
          </a:p>
          <a:p>
            <a:endParaRPr lang="en-US" sz="3200" dirty="0">
              <a:solidFill>
                <a:srgbClr val="FFFF00"/>
              </a:solidFill>
            </a:endParaRPr>
          </a:p>
        </p:txBody>
      </p:sp>
      <p:cxnSp>
        <p:nvCxnSpPr>
          <p:cNvPr id="4" name="Straight Arrow Connector 3"/>
          <p:cNvCxnSpPr/>
          <p:nvPr/>
        </p:nvCxnSpPr>
        <p:spPr>
          <a:xfrm flipH="1" flipV="1">
            <a:off x="1545022" y="609601"/>
            <a:ext cx="4238833" cy="1009879"/>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7218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347725"/>
            <a:ext cx="8686800" cy="4433057"/>
          </a:xfrm>
          <a:prstGeom prst="rect">
            <a:avLst/>
          </a:prstGeom>
          <a:noFill/>
        </p:spPr>
      </p:pic>
      <p:sp>
        <p:nvSpPr>
          <p:cNvPr id="3" name="TextBox 2"/>
          <p:cNvSpPr txBox="1"/>
          <p:nvPr/>
        </p:nvSpPr>
        <p:spPr>
          <a:xfrm>
            <a:off x="0" y="0"/>
            <a:ext cx="9144000" cy="1569660"/>
          </a:xfrm>
          <a:prstGeom prst="rect">
            <a:avLst/>
          </a:prstGeom>
          <a:noFill/>
        </p:spPr>
        <p:txBody>
          <a:bodyPr wrap="square" rtlCol="0">
            <a:spAutoFit/>
          </a:bodyPr>
          <a:lstStyle/>
          <a:p>
            <a:r>
              <a:rPr lang="en-US" sz="3200" b="1" dirty="0" smtClean="0"/>
              <a:t>In the Bible, a “good” character is one who believes in God’s revelation and acts on it, one who takes the “top line.”</a:t>
            </a:r>
            <a:endParaRPr lang="en-US" sz="3200" b="1" dirty="0"/>
          </a:p>
        </p:txBody>
      </p:sp>
      <p:sp>
        <p:nvSpPr>
          <p:cNvPr id="7" name="TextBox 6"/>
          <p:cNvSpPr txBox="1"/>
          <p:nvPr/>
        </p:nvSpPr>
        <p:spPr>
          <a:xfrm>
            <a:off x="0" y="5780782"/>
            <a:ext cx="9144000" cy="1077218"/>
          </a:xfrm>
          <a:prstGeom prst="rect">
            <a:avLst/>
          </a:prstGeom>
          <a:noFill/>
        </p:spPr>
        <p:txBody>
          <a:bodyPr wrap="square" rtlCol="0">
            <a:spAutoFit/>
          </a:bodyPr>
          <a:lstStyle/>
          <a:p>
            <a:pPr algn="r"/>
            <a:r>
              <a:rPr lang="en-US" sz="3200" b="1" dirty="0" smtClean="0"/>
              <a:t>The “fool” is the one who turns away from God’s revelation and acts in the flesh, on the “bottom line.”</a:t>
            </a:r>
            <a:endParaRPr lang="en-US" sz="3200" b="1" dirty="0"/>
          </a:p>
        </p:txBody>
      </p:sp>
    </p:spTree>
    <p:extLst>
      <p:ext uri="{BB962C8B-B14F-4D97-AF65-F5344CB8AC3E}">
        <p14:creationId xmlns:p14="http://schemas.microsoft.com/office/powerpoint/2010/main" val="104023601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29049"/>
            <a:ext cx="9155121" cy="6128951"/>
          </a:xfrm>
          <a:prstGeom prst="rect">
            <a:avLst/>
          </a:prstGeom>
        </p:spPr>
      </p:pic>
      <p:sp>
        <p:nvSpPr>
          <p:cNvPr id="2" name="TextBox 1"/>
          <p:cNvSpPr txBox="1"/>
          <p:nvPr/>
        </p:nvSpPr>
        <p:spPr>
          <a:xfrm>
            <a:off x="0" y="0"/>
            <a:ext cx="9144000" cy="3046988"/>
          </a:xfrm>
          <a:prstGeom prst="rect">
            <a:avLst/>
          </a:prstGeom>
          <a:solidFill>
            <a:schemeClr val="tx2">
              <a:lumMod val="40000"/>
              <a:lumOff val="60000"/>
            </a:schemeClr>
          </a:solidFill>
        </p:spPr>
        <p:txBody>
          <a:bodyPr wrap="square" rtlCol="0">
            <a:spAutoFit/>
          </a:bodyPr>
          <a:lstStyle/>
          <a:p>
            <a:r>
              <a:rPr lang="en-US" sz="3200" dirty="0"/>
              <a:t>John 11.53-54:  So from that day they planned together to kill him. Thus Jesus no longer went around publicly among the Judeans, but went away from there to the region near the wilderness, to a town called Ephraim, and stayed there with his disciples.</a:t>
            </a:r>
          </a:p>
        </p:txBody>
      </p:sp>
      <p:sp>
        <p:nvSpPr>
          <p:cNvPr id="4" name="TextBox 3"/>
          <p:cNvSpPr txBox="1"/>
          <p:nvPr/>
        </p:nvSpPr>
        <p:spPr>
          <a:xfrm>
            <a:off x="0" y="6396335"/>
            <a:ext cx="9144000" cy="461665"/>
          </a:xfrm>
          <a:prstGeom prst="rect">
            <a:avLst/>
          </a:prstGeom>
          <a:noFill/>
        </p:spPr>
        <p:txBody>
          <a:bodyPr wrap="square" rtlCol="0">
            <a:spAutoFit/>
          </a:bodyPr>
          <a:lstStyle/>
          <a:p>
            <a:r>
              <a:rPr lang="en-US" sz="2400" dirty="0" smtClean="0"/>
              <a:t>© 2012 Todd Bolen  BiblePlaces.com</a:t>
            </a:r>
            <a:endParaRPr lang="en-US" sz="2400" dirty="0"/>
          </a:p>
        </p:txBody>
      </p:sp>
    </p:spTree>
    <p:extLst>
      <p:ext uri="{BB962C8B-B14F-4D97-AF65-F5344CB8AC3E}">
        <p14:creationId xmlns:p14="http://schemas.microsoft.com/office/powerpoint/2010/main" val="232208835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7733" t="26357" r="3601" b="38973"/>
          <a:stretch/>
        </p:blipFill>
        <p:spPr>
          <a:xfrm>
            <a:off x="0" y="4480560"/>
            <a:ext cx="9144000" cy="2377440"/>
          </a:xfrm>
          <a:prstGeom prst="rect">
            <a:avLst/>
          </a:prstGeom>
        </p:spPr>
      </p:pic>
      <p:sp>
        <p:nvSpPr>
          <p:cNvPr id="2" name="TextBox 1"/>
          <p:cNvSpPr txBox="1"/>
          <p:nvPr/>
        </p:nvSpPr>
        <p:spPr>
          <a:xfrm>
            <a:off x="0" y="0"/>
            <a:ext cx="9144000" cy="4524315"/>
          </a:xfrm>
          <a:prstGeom prst="rect">
            <a:avLst/>
          </a:prstGeom>
          <a:solidFill>
            <a:schemeClr val="accent1">
              <a:lumMod val="60000"/>
              <a:lumOff val="40000"/>
            </a:schemeClr>
          </a:solidFill>
        </p:spPr>
        <p:txBody>
          <a:bodyPr wrap="square" rtlCol="0">
            <a:spAutoFit/>
          </a:bodyPr>
          <a:lstStyle/>
          <a:p>
            <a:r>
              <a:rPr lang="en-US" sz="3200" dirty="0"/>
              <a:t>John 11.55-57:  Now the Jewish feast of Passover was near, and many people went up to Jerusalem from the rural areas before the Passover to cleanse themselves ritually.  Thus they were looking for Jesus, and saying to one another as they stood in the temple courts, “What do you think? That he won't come to the feast?”  (Now the chief priests and the Pharisees had given orders that anyone who knew where Jesus was should report it, so that they could arrest him.)</a:t>
            </a:r>
          </a:p>
        </p:txBody>
      </p:sp>
    </p:spTree>
    <p:extLst>
      <p:ext uri="{BB962C8B-B14F-4D97-AF65-F5344CB8AC3E}">
        <p14:creationId xmlns:p14="http://schemas.microsoft.com/office/powerpoint/2010/main" val="343006821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5064"/>
          <a:stretch/>
        </p:blipFill>
        <p:spPr>
          <a:xfrm>
            <a:off x="0" y="0"/>
            <a:ext cx="9144000" cy="6858000"/>
          </a:xfrm>
          <a:prstGeom prst="rect">
            <a:avLst/>
          </a:prstGeom>
        </p:spPr>
      </p:pic>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0128"/>
          <a:stretch/>
        </p:blipFill>
        <p:spPr>
          <a:xfrm>
            <a:off x="0" y="444844"/>
            <a:ext cx="9144000" cy="6492240"/>
          </a:xfrm>
          <a:prstGeom prst="rect">
            <a:avLst/>
          </a:prstGeom>
        </p:spPr>
      </p:pic>
      <p:sp>
        <p:nvSpPr>
          <p:cNvPr id="3" name="TextBox 2"/>
          <p:cNvSpPr txBox="1"/>
          <p:nvPr/>
        </p:nvSpPr>
        <p:spPr>
          <a:xfrm>
            <a:off x="0" y="6099773"/>
            <a:ext cx="9144000" cy="830997"/>
          </a:xfrm>
          <a:prstGeom prst="rect">
            <a:avLst/>
          </a:prstGeom>
          <a:solidFill>
            <a:schemeClr val="bg2">
              <a:lumMod val="90000"/>
            </a:schemeClr>
          </a:solid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Village of Bethany in 1890s</a:t>
            </a:r>
          </a:p>
          <a:p>
            <a:pPr algn="ctr"/>
            <a:r>
              <a:rPr lang="en-US" sz="2400" dirty="0" smtClean="0">
                <a:latin typeface="Times New Roman" panose="02020603050405020304" pitchFamily="18" charset="0"/>
                <a:cs typeface="Times New Roman" panose="02020603050405020304" pitchFamily="18" charset="0"/>
              </a:rPr>
              <a:t>from </a:t>
            </a:r>
            <a:r>
              <a:rPr lang="en-US" sz="2400" i="1" dirty="0">
                <a:latin typeface="Times New Roman" panose="02020603050405020304" pitchFamily="18" charset="0"/>
                <a:cs typeface="Times New Roman" panose="02020603050405020304" pitchFamily="18" charset="0"/>
              </a:rPr>
              <a:t>Earthly Footsteps of the Man of </a:t>
            </a:r>
            <a:r>
              <a:rPr lang="en-US" sz="2400" i="1" dirty="0" smtClean="0">
                <a:latin typeface="Times New Roman" panose="02020603050405020304" pitchFamily="18" charset="0"/>
                <a:cs typeface="Times New Roman" panose="02020603050405020304" pitchFamily="18" charset="0"/>
              </a:rPr>
              <a:t>Galilee / </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2003 Todd Bolen</a:t>
            </a:r>
          </a:p>
        </p:txBody>
      </p:sp>
      <p:sp>
        <p:nvSpPr>
          <p:cNvPr id="4" name="TextBox 3"/>
          <p:cNvSpPr txBox="1"/>
          <p:nvPr/>
        </p:nvSpPr>
        <p:spPr>
          <a:xfrm>
            <a:off x="0" y="0"/>
            <a:ext cx="9144000" cy="2554545"/>
          </a:xfrm>
          <a:prstGeom prst="rect">
            <a:avLst/>
          </a:prstGeom>
          <a:noFill/>
        </p:spPr>
        <p:txBody>
          <a:bodyPr wrap="square" rtlCol="0">
            <a:spAutoFit/>
          </a:bodyPr>
          <a:lstStyle/>
          <a:p>
            <a:r>
              <a:rPr lang="en-US" sz="3200" dirty="0"/>
              <a:t>John 12.1-2:  Then, six days before the Passover, Jesus came to Bethany, where Lazarus lived, whom he had raised from the dead.  So they prepared a dinner for Jesus there. Martha was serving, and Lazarus was among those present at the table with him.</a:t>
            </a:r>
          </a:p>
        </p:txBody>
      </p:sp>
    </p:spTree>
    <p:extLst>
      <p:ext uri="{BB962C8B-B14F-4D97-AF65-F5344CB8AC3E}">
        <p14:creationId xmlns:p14="http://schemas.microsoft.com/office/powerpoint/2010/main" val="370859882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410" cy="3046988"/>
          </a:xfrm>
          <a:prstGeom prst="rect">
            <a:avLst/>
          </a:prstGeom>
          <a:solidFill>
            <a:schemeClr val="accent1">
              <a:lumMod val="60000"/>
              <a:lumOff val="40000"/>
            </a:schemeClr>
          </a:solidFill>
        </p:spPr>
        <p:txBody>
          <a:bodyPr wrap="square" rtlCol="0">
            <a:spAutoFit/>
          </a:bodyPr>
          <a:lstStyle/>
          <a:p>
            <a:r>
              <a:rPr lang="en-US" sz="3200" dirty="0" smtClean="0"/>
              <a:t>John 12.3:  Then Mary took three quarters of a pound of expensive aromatic oil from pure nard and anointed the feet of Jesus. She then wiped his feet dry with her hair. (Now the house was filled with the fragrance of the perfumed oil.)</a:t>
            </a:r>
          </a:p>
          <a:p>
            <a:endParaRPr lang="en-US" sz="3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561968"/>
            <a:ext cx="9144411" cy="4296032"/>
          </a:xfrm>
          <a:prstGeom prst="rect">
            <a:avLst/>
          </a:prstGeom>
        </p:spPr>
      </p:pic>
      <p:sp>
        <p:nvSpPr>
          <p:cNvPr id="4" name="TextBox 3"/>
          <p:cNvSpPr txBox="1"/>
          <p:nvPr/>
        </p:nvSpPr>
        <p:spPr>
          <a:xfrm>
            <a:off x="4909751" y="6396335"/>
            <a:ext cx="4234249" cy="461665"/>
          </a:xfrm>
          <a:prstGeom prst="rect">
            <a:avLst/>
          </a:prstGeom>
          <a:noFill/>
        </p:spPr>
        <p:txBody>
          <a:bodyPr wrap="square" rtlCol="0">
            <a:spAutoFit/>
          </a:bodyPr>
          <a:lstStyle/>
          <a:p>
            <a:pPr algn="r"/>
            <a:r>
              <a:rPr lang="en-US" sz="2400" dirty="0" smtClean="0">
                <a:solidFill>
                  <a:srgbClr val="FFFF00"/>
                </a:solidFill>
              </a:rPr>
              <a:t>photo from beit-el.blogspot.com</a:t>
            </a:r>
            <a:endParaRPr lang="en-US" sz="2400" dirty="0">
              <a:solidFill>
                <a:srgbClr val="FFFF00"/>
              </a:solidFill>
            </a:endParaRPr>
          </a:p>
        </p:txBody>
      </p:sp>
    </p:spTree>
    <p:extLst>
      <p:ext uri="{BB962C8B-B14F-4D97-AF65-F5344CB8AC3E}">
        <p14:creationId xmlns:p14="http://schemas.microsoft.com/office/powerpoint/2010/main" val="351935868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61470" y="7892"/>
            <a:ext cx="4382530" cy="7109639"/>
          </a:xfrm>
          <a:prstGeom prst="rect">
            <a:avLst/>
          </a:prstGeom>
          <a:solidFill>
            <a:schemeClr val="tx1"/>
          </a:solidFill>
        </p:spPr>
        <p:txBody>
          <a:bodyPr wrap="square" rtlCol="0">
            <a:spAutoFit/>
          </a:bodyPr>
          <a:lstStyle/>
          <a:p>
            <a:pPr algn="r"/>
            <a:endParaRPr lang="en-US" sz="2400" dirty="0" smtClean="0">
              <a:solidFill>
                <a:srgbClr val="FFFF00"/>
              </a:solidFill>
            </a:endParaRPr>
          </a:p>
          <a:p>
            <a:pPr algn="r"/>
            <a:endParaRPr lang="en-US" sz="2400" dirty="0">
              <a:solidFill>
                <a:srgbClr val="FFFF00"/>
              </a:solidFill>
            </a:endParaRPr>
          </a:p>
          <a:p>
            <a:pPr algn="r"/>
            <a:endParaRPr lang="en-US" sz="2400" dirty="0" smtClean="0">
              <a:solidFill>
                <a:srgbClr val="FFFF00"/>
              </a:solidFill>
            </a:endParaRPr>
          </a:p>
          <a:p>
            <a:pPr algn="r"/>
            <a:endParaRPr lang="en-US" sz="2400" dirty="0">
              <a:solidFill>
                <a:srgbClr val="FFFF00"/>
              </a:solidFill>
            </a:endParaRPr>
          </a:p>
          <a:p>
            <a:pPr algn="r"/>
            <a:endParaRPr lang="en-US" sz="2400" dirty="0" smtClean="0">
              <a:solidFill>
                <a:srgbClr val="FFFF00"/>
              </a:solidFill>
            </a:endParaRPr>
          </a:p>
          <a:p>
            <a:pPr algn="r"/>
            <a:endParaRPr lang="en-US" sz="2400" dirty="0">
              <a:solidFill>
                <a:srgbClr val="FFFF00"/>
              </a:solidFill>
            </a:endParaRPr>
          </a:p>
          <a:p>
            <a:pPr algn="r"/>
            <a:endParaRPr lang="en-US" sz="2400" dirty="0" smtClean="0">
              <a:solidFill>
                <a:srgbClr val="FFFF00"/>
              </a:solidFill>
            </a:endParaRPr>
          </a:p>
          <a:p>
            <a:pPr algn="r"/>
            <a:endParaRPr lang="en-US" sz="2400" dirty="0">
              <a:solidFill>
                <a:srgbClr val="FFFF00"/>
              </a:solidFill>
            </a:endParaRPr>
          </a:p>
          <a:p>
            <a:pPr algn="r"/>
            <a:endParaRPr lang="en-US" sz="2400" dirty="0" smtClean="0">
              <a:solidFill>
                <a:srgbClr val="FFFF00"/>
              </a:solidFill>
            </a:endParaRPr>
          </a:p>
          <a:p>
            <a:pPr algn="r"/>
            <a:endParaRPr lang="en-US" sz="2400" dirty="0">
              <a:solidFill>
                <a:srgbClr val="FFFF00"/>
              </a:solidFill>
            </a:endParaRPr>
          </a:p>
          <a:p>
            <a:pPr algn="r"/>
            <a:endParaRPr lang="en-US" sz="2400" dirty="0" smtClean="0">
              <a:solidFill>
                <a:srgbClr val="FFFF00"/>
              </a:solidFill>
            </a:endParaRPr>
          </a:p>
          <a:p>
            <a:pPr algn="r"/>
            <a:endParaRPr lang="en-US" sz="2400" dirty="0">
              <a:solidFill>
                <a:srgbClr val="FFFF00"/>
              </a:solidFill>
            </a:endParaRPr>
          </a:p>
          <a:p>
            <a:pPr algn="r"/>
            <a:endParaRPr lang="en-US" sz="2400" dirty="0" smtClean="0">
              <a:solidFill>
                <a:srgbClr val="FFFF00"/>
              </a:solidFill>
            </a:endParaRPr>
          </a:p>
          <a:p>
            <a:pPr algn="r"/>
            <a:endParaRPr lang="en-US" sz="2400" dirty="0">
              <a:solidFill>
                <a:srgbClr val="FFFF00"/>
              </a:solidFill>
            </a:endParaRPr>
          </a:p>
          <a:p>
            <a:pPr algn="r"/>
            <a:endParaRPr lang="en-US" sz="2400" dirty="0" smtClean="0">
              <a:solidFill>
                <a:srgbClr val="FFFF00"/>
              </a:solidFill>
            </a:endParaRPr>
          </a:p>
          <a:p>
            <a:pPr algn="r"/>
            <a:endParaRPr lang="en-US" sz="2400" dirty="0">
              <a:solidFill>
                <a:srgbClr val="FFFF00"/>
              </a:solidFill>
            </a:endParaRPr>
          </a:p>
          <a:p>
            <a:pPr algn="r"/>
            <a:endParaRPr lang="en-US" sz="2400" dirty="0" smtClean="0">
              <a:solidFill>
                <a:srgbClr val="FFFF00"/>
              </a:solidFill>
            </a:endParaRPr>
          </a:p>
          <a:p>
            <a:pPr algn="r"/>
            <a:r>
              <a:rPr lang="en-US" sz="2400" dirty="0" smtClean="0">
                <a:solidFill>
                  <a:srgbClr val="FFFF00"/>
                </a:solidFill>
              </a:rPr>
              <a:t>photo from beit-el.blogspot.com</a:t>
            </a:r>
          </a:p>
          <a:p>
            <a:pPr algn="r"/>
            <a:endParaRPr lang="en-US" sz="2400" dirty="0">
              <a:solidFill>
                <a:srgbClr val="FFFF00"/>
              </a:solidFill>
            </a:endParaRPr>
          </a:p>
        </p:txBody>
      </p:sp>
      <p:sp>
        <p:nvSpPr>
          <p:cNvPr id="3" name="TextBox 2"/>
          <p:cNvSpPr txBox="1"/>
          <p:nvPr/>
        </p:nvSpPr>
        <p:spPr>
          <a:xfrm>
            <a:off x="0" y="0"/>
            <a:ext cx="4761470" cy="6986528"/>
          </a:xfrm>
          <a:prstGeom prst="rect">
            <a:avLst/>
          </a:prstGeom>
          <a:solidFill>
            <a:schemeClr val="tx2">
              <a:lumMod val="60000"/>
              <a:lumOff val="40000"/>
            </a:schemeClr>
          </a:solidFill>
        </p:spPr>
        <p:txBody>
          <a:bodyPr wrap="square" rtlCol="0">
            <a:spAutoFit/>
          </a:bodyPr>
          <a:lstStyle/>
          <a:p>
            <a:r>
              <a:rPr lang="en-US" sz="3200" dirty="0"/>
              <a:t>John 12.4-6:  But Judas Iscariot, one of his disciples (the one who was going to betray him) said, “</a:t>
            </a:r>
            <a:r>
              <a:rPr lang="en-US" sz="3200" b="1" dirty="0">
                <a:solidFill>
                  <a:srgbClr val="FFFF00"/>
                </a:solidFill>
              </a:rPr>
              <a:t>Why wasn't this oil sold for three hundred silver coins and the money given to the poor?</a:t>
            </a:r>
            <a:r>
              <a:rPr lang="en-US" sz="3200" dirty="0"/>
              <a:t>”  (Now Judas said this not because he was concerned about the poor, but because he was a thief. As keeper of the money box, he used to steal what was put into it.)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1470" y="1586204"/>
            <a:ext cx="4382530" cy="3286898"/>
          </a:xfrm>
          <a:prstGeom prst="rect">
            <a:avLst/>
          </a:prstGeom>
        </p:spPr>
      </p:pic>
    </p:spTree>
    <p:extLst>
      <p:ext uri="{BB962C8B-B14F-4D97-AF65-F5344CB8AC3E}">
        <p14:creationId xmlns:p14="http://schemas.microsoft.com/office/powerpoint/2010/main" val="62591884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467</TotalTime>
  <Words>1164</Words>
  <Application>Microsoft Office PowerPoint</Application>
  <PresentationFormat>On-screen Show (4:3)</PresentationFormat>
  <Paragraphs>73</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Groben</dc:creator>
  <cp:lastModifiedBy>William Groben</cp:lastModifiedBy>
  <cp:revision>22</cp:revision>
  <dcterms:created xsi:type="dcterms:W3CDTF">2014-10-09T19:09:12Z</dcterms:created>
  <dcterms:modified xsi:type="dcterms:W3CDTF">2014-10-14T13:20:08Z</dcterms:modified>
</cp:coreProperties>
</file>